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92"/>
  </p:normalViewPr>
  <p:slideViewPr>
    <p:cSldViewPr snapToGrid="0">
      <p:cViewPr varScale="1">
        <p:scale>
          <a:sx n="56" d="100"/>
          <a:sy n="56" d="100"/>
        </p:scale>
        <p:origin x="5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1872-0880-0A48-AD8E-3CE9DB7760F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9360-CE5F-C346-977A-FE4D423449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9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66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43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D9360-CE5F-C346-977A-FE4D423449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67F1A-1F7A-A838-538A-5D8FEED9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D8441A-C272-D604-F4E8-1D26796BB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9A293-7AE8-B20D-E2D7-71A200C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BC657-4C1B-5AA9-1815-2E8FE170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2AD84-6909-8048-EFA3-9D7760FC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0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4CA3-CAC1-92FF-B9B3-949442BB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BAC190-C095-6A47-FB6F-0BED27174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159632-37D7-2474-E4F7-A5368658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995E1E-F533-B67D-7A42-E380B159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98EAD9-DE96-3613-AE6F-F06AC7A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2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286CA6-CF0F-9EA8-FD36-EA017E50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F5C6A4-1C93-5ECE-FE1F-0A5004C25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A05077-4375-5402-E604-84FBC08F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4D4C9-611A-73C1-1716-95B1AFF5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A3A32-6B3B-8168-A46F-9DD0EA7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CD5639-C963-2015-89C5-B38C6AA6B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99419-0E9E-6D13-FCF5-45281708C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56331F-B4E8-C189-CBC0-EDD824DC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CAA103-F48A-E576-D6B0-679C559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364C7-0A80-2760-47DC-E8BE52E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5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9EA698-4E86-C13D-17CC-A02EBC31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534D4-539D-5917-1819-DA1B66B9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BF3B21-1C93-B0B9-53B9-1A8D98B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0F420-8ABD-761E-4457-CA2271CA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81FC8-C7BC-E5E9-017F-9B5E8CD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12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010A9-5068-950E-EDD2-6379895A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502E0-4A2C-90EB-597F-5217ADDC2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0AF8C5-9AE6-CFF6-707E-FF6D1EB1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00DA-6A15-6AC3-640F-A8B7DD9B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80043C-156F-EC47-B89F-B48711FC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BF4264-9A97-936F-E80D-2B55CF1C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42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EDF8D-0381-4F9C-9085-E583D00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1C06F-BF9B-452C-9BB9-D49400E1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C29E99-35B3-D05E-CEDE-42F978C2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13250-D9CC-AD5A-DA39-E2127AFCD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B795E0-F41A-7549-43E0-2DBFF660F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240B3C-1C9F-43E9-44BD-183C9D62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14E957-BEC7-1416-E219-45EC3CED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251E0FC-E26F-BF74-8289-16615582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4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8500D-A785-3E30-089A-0CC85A12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5E0AE4-866D-386C-F793-70A4B96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090BD2-0174-FA94-23CD-4B5D2486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F4113-6EA8-E099-97B3-0846A491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1D726E-7216-003D-AFCE-16153C65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27FB03-88C1-1FD2-C91D-AE45613B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02577-6615-BBD8-2405-A9AC461B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1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02104-1C5E-44A7-8F83-B179E68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3B1D0-129C-5BD3-D724-EF9120C3C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238FC-1028-2536-7A98-C703AD841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EB4223-B49B-72C0-4A04-19BD1D03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11DED8-92E2-07A4-C110-973F4C77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7D0210-46F8-422C-5E1F-B775149B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04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1137B-7760-9393-61E7-AEC9B14A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0EE60A-A991-1C7B-0450-A386DCF8A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04BD15-56C0-F5E8-627B-4C4241402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A6498-4727-B7B0-91AB-1789A11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B5086F-E456-5C1A-D110-E233EAD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B1EFF-B022-7E45-7819-AE6D09C1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78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874C33F-3CF9-D6B2-602F-EC8D22F8C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B12D6-7628-7052-4FEB-C2901C59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636204-180F-29C5-8AEF-8DF1DA2E5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A0101-1A80-5348-A448-20E8E66D0A8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7DCA8-43B7-54EA-4AC1-AA13CCB7E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7100F-DFE0-560B-F3A9-441703570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AC73-9521-384A-A94F-004487088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0704A1-181A-4377-85EA-B60A871B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85" y="0"/>
            <a:ext cx="8814715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35CFB4-0DF9-EE2D-EA87-C08E8868FE6B}"/>
              </a:ext>
            </a:extLst>
          </p:cNvPr>
          <p:cNvSpPr txBox="1"/>
          <p:nvPr/>
        </p:nvSpPr>
        <p:spPr>
          <a:xfrm>
            <a:off x="593833" y="2899842"/>
            <a:ext cx="788275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6 million 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</a:t>
            </a:r>
          </a:p>
          <a:p>
            <a:endParaRPr lang="fr-FR" sz="1500" b="1" dirty="0">
              <a:solidFill>
                <a:srgbClr val="BF252E"/>
              </a:solidFill>
              <a:latin typeface="Gotham Black" panose="02000604040000020004" pitchFamily="2" charset="0"/>
            </a:endParaRPr>
          </a:p>
          <a:p>
            <a:r>
              <a:rPr lang="en-GB" sz="2800" b="1">
                <a:solidFill>
                  <a:srgbClr val="BF252E"/>
                </a:solidFill>
                <a:latin typeface="Gotham Black" panose="02000604040000020004" pitchFamily="2" charset="0"/>
              </a:rPr>
              <a:t>+50,000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new</a:t>
            </a:r>
          </a:p>
          <a:p>
            <a:r>
              <a:rPr lang="en-GB" b="1">
                <a:solidFill>
                  <a:srgbClr val="BF252E"/>
                </a:solidFill>
                <a:latin typeface="Gotham Black" panose="02000604040000020004" pitchFamily="2" charset="0"/>
              </a:rPr>
              <a:t>inhabitants per year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24BE5F-4D15-89D6-EFC2-F5A4306DCD55}"/>
              </a:ext>
            </a:extLst>
          </p:cNvPr>
          <p:cNvSpPr txBox="1"/>
          <p:nvPr/>
        </p:nvSpPr>
        <p:spPr>
          <a:xfrm>
            <a:off x="593834" y="457200"/>
            <a:ext cx="7882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  <a:r>
              <a:rPr lang="en-GB" sz="2800" b="1" dirty="0">
                <a:latin typeface="Gotham Black" panose="02000604040000020004" pitchFamily="2" charset="0"/>
              </a:rPr>
              <a:t> in the south of France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One of Europe’s most </a:t>
            </a:r>
          </a:p>
          <a:p>
            <a:r>
              <a:rPr lang="en-GB" sz="2800" b="1" dirty="0">
                <a:latin typeface="Gotham Black" panose="02000604040000020004" pitchFamily="2" charset="0"/>
              </a:rPr>
              <a:t>attractive regions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C77D8-ED4B-61E6-74A3-3CE8FD40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33" y="5409197"/>
            <a:ext cx="609600" cy="1143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0C1FF1-8B48-75ED-D2F2-ED5715DB8C16}"/>
              </a:ext>
            </a:extLst>
          </p:cNvPr>
          <p:cNvSpPr txBox="1"/>
          <p:nvPr/>
        </p:nvSpPr>
        <p:spPr>
          <a:xfrm>
            <a:off x="898633" y="5327847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Toulouse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53E445-0968-ACDC-A6CF-C087CA8B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917" y="5405185"/>
            <a:ext cx="609600" cy="1143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97746A-E886-8C03-62E9-218C076C538E}"/>
              </a:ext>
            </a:extLst>
          </p:cNvPr>
          <p:cNvSpPr txBox="1"/>
          <p:nvPr/>
        </p:nvSpPr>
        <p:spPr>
          <a:xfrm>
            <a:off x="2759517" y="5323835"/>
            <a:ext cx="1251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Gotham Black" panose="02000604040000020004" pitchFamily="2" charset="0"/>
              </a:rPr>
              <a:t>Montpellier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262CC8-0D05-DC0D-4EB4-CDD749307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621022"/>
            <a:ext cx="427250" cy="12726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051D598-6C5E-627D-9107-AAE4AEE00302}"/>
              </a:ext>
            </a:extLst>
          </p:cNvPr>
          <p:cNvSpPr txBox="1"/>
          <p:nvPr/>
        </p:nvSpPr>
        <p:spPr>
          <a:xfrm>
            <a:off x="745179" y="555531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Frankfurt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1h45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E7C446-A41A-92E7-6EC4-215AF3CAC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5816672"/>
            <a:ext cx="427247" cy="12726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4AABDAB5-4525-3EC5-8BBB-3FEDB16D3910}"/>
              </a:ext>
            </a:extLst>
          </p:cNvPr>
          <p:cNvSpPr txBox="1"/>
          <p:nvPr/>
        </p:nvSpPr>
        <p:spPr>
          <a:xfrm>
            <a:off x="745179" y="5750966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London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7B781C3-67B8-1F31-C0AA-0C35AE352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033" y="6009609"/>
            <a:ext cx="427247" cy="1272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043B94-4A70-61B0-07A4-FAD6491ADEC3}"/>
              </a:ext>
            </a:extLst>
          </p:cNvPr>
          <p:cNvSpPr txBox="1"/>
          <p:nvPr/>
        </p:nvSpPr>
        <p:spPr>
          <a:xfrm>
            <a:off x="745178" y="5943903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Amsterdam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1h55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0B41B3-DADB-E83A-FDDC-4144C097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161625"/>
            <a:ext cx="540743" cy="23917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CF40BF5-B6F2-B3D5-1055-E895F24EBD2B}"/>
              </a:ext>
            </a:extLst>
          </p:cNvPr>
          <p:cNvSpPr txBox="1"/>
          <p:nvPr/>
        </p:nvSpPr>
        <p:spPr>
          <a:xfrm>
            <a:off x="774076" y="6136569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Bordeaux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2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h10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45AFF08-E5CD-08D7-0D28-204FE8CA4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" y="6364470"/>
            <a:ext cx="540743" cy="23917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C546ABE-8BD9-E9E9-F98B-2CC586F8E063}"/>
              </a:ext>
            </a:extLst>
          </p:cNvPr>
          <p:cNvSpPr txBox="1"/>
          <p:nvPr/>
        </p:nvSpPr>
        <p:spPr>
          <a:xfrm>
            <a:off x="774076" y="633941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4h15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FC8E101-E9F1-98DF-043C-05B1C7CD4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743169"/>
            <a:ext cx="540743" cy="23917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B0752A0-0454-7F4D-B87D-820FF1AA8B6E}"/>
              </a:ext>
            </a:extLst>
          </p:cNvPr>
          <p:cNvSpPr txBox="1"/>
          <p:nvPr/>
        </p:nvSpPr>
        <p:spPr>
          <a:xfrm>
            <a:off x="2675708" y="5764018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Marseille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1h35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606B546-DF53-89D3-4265-C3DD6A5E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678" y="5606150"/>
            <a:ext cx="427250" cy="127266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A37E623A-4B3A-3C87-B406-BC57D13E9332}"/>
              </a:ext>
            </a:extLst>
          </p:cNvPr>
          <p:cNvSpPr txBox="1"/>
          <p:nvPr/>
        </p:nvSpPr>
        <p:spPr>
          <a:xfrm>
            <a:off x="2643824" y="5540444"/>
            <a:ext cx="12512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Algiers </a:t>
            </a:r>
            <a:r>
              <a:rPr lang="en-GB" sz="1000">
                <a:solidFill>
                  <a:srgbClr val="BF252E"/>
                </a:solidFill>
                <a:latin typeface="Gotham Light" panose="02000604040000020004" pitchFamily="2" charset="0"/>
              </a:rPr>
              <a:t>1h15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A122EC2-1347-D8C8-5921-B6BD9BD87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79" y="5944893"/>
            <a:ext cx="540743" cy="239175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230788E3-0ECD-8FEA-977D-67DAA8EDD0D8}"/>
              </a:ext>
            </a:extLst>
          </p:cNvPr>
          <p:cNvSpPr txBox="1"/>
          <p:nvPr/>
        </p:nvSpPr>
        <p:spPr>
          <a:xfrm>
            <a:off x="2675708" y="5965742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Lyon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1h40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20799D4-9F40-29F1-B8F3-E6F712A8B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169275"/>
            <a:ext cx="540743" cy="23917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4F9B36-FB2D-8EE8-E0B9-26AD260AE7BC}"/>
              </a:ext>
            </a:extLst>
          </p:cNvPr>
          <p:cNvSpPr txBox="1"/>
          <p:nvPr/>
        </p:nvSpPr>
        <p:spPr>
          <a:xfrm>
            <a:off x="2661546" y="6190124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Paris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3h15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A5D1E52-6752-B632-CBDB-546CFDB23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17" y="6380196"/>
            <a:ext cx="540743" cy="239175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1621AC8-4B6F-B81E-576E-25EA2EF32D81}"/>
              </a:ext>
            </a:extLst>
          </p:cNvPr>
          <p:cNvSpPr txBox="1"/>
          <p:nvPr/>
        </p:nvSpPr>
        <p:spPr>
          <a:xfrm>
            <a:off x="2661546" y="6401045"/>
            <a:ext cx="1418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solidFill>
                  <a:srgbClr val="BF252E"/>
                </a:solidFill>
                <a:latin typeface="Gotham Black" panose="02000604040000020004" pitchFamily="2" charset="0"/>
              </a:rPr>
              <a:t>Barcelona </a:t>
            </a:r>
            <a:r>
              <a:rPr lang="en-GB" sz="1000" b="1">
                <a:solidFill>
                  <a:srgbClr val="BF252E"/>
                </a:solidFill>
                <a:latin typeface="Gotham Light" panose="02000604040000020004" pitchFamily="2" charset="0"/>
              </a:rPr>
              <a:t>3h20</a:t>
            </a:r>
          </a:p>
        </p:txBody>
      </p:sp>
    </p:spTree>
    <p:extLst>
      <p:ext uri="{BB962C8B-B14F-4D97-AF65-F5344CB8AC3E}">
        <p14:creationId xmlns:p14="http://schemas.microsoft.com/office/powerpoint/2010/main" val="39987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719D9B-619E-D016-AE6D-2D883A57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4B3CA0-2F37-CE64-B74E-1DD4F282CC24}"/>
              </a:ext>
            </a:extLst>
          </p:cNvPr>
          <p:cNvSpPr txBox="1"/>
          <p:nvPr/>
        </p:nvSpPr>
        <p:spPr>
          <a:xfrm>
            <a:off x="310054" y="341586"/>
            <a:ext cx="78827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 </a:t>
            </a:r>
          </a:p>
          <a:p>
            <a:endParaRPr lang="en-GB" sz="2800" b="1" dirty="0">
              <a:latin typeface="Gotham Black" panose="02000604040000020004" pitchFamily="2" charset="0"/>
            </a:endParaRPr>
          </a:p>
          <a:p>
            <a:r>
              <a:rPr lang="en-GB" sz="2800" b="1" dirty="0">
                <a:latin typeface="Gotham Black" panose="02000604040000020004" pitchFamily="2" charset="0"/>
              </a:rPr>
              <a:t>Leading transition towards a</a:t>
            </a:r>
          </a:p>
          <a:p>
            <a:r>
              <a:rPr lang="en-GB" sz="2800" b="1" dirty="0">
                <a:latin typeface="Gotham Black" panose="02000604040000020004" pitchFamily="2" charset="0"/>
              </a:rPr>
              <a:t>a more responsible world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F381C-911C-E7A2-2D38-9738F904E056}"/>
              </a:ext>
            </a:extLst>
          </p:cNvPr>
          <p:cNvSpPr txBox="1"/>
          <p:nvPr/>
        </p:nvSpPr>
        <p:spPr>
          <a:xfrm>
            <a:off x="1161392" y="3584404"/>
            <a:ext cx="30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INGENIOUS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bubbling with talent 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and know-how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ADEF8B-6361-67A0-D362-39FCE87D3CDD}"/>
              </a:ext>
            </a:extLst>
          </p:cNvPr>
          <p:cNvSpPr txBox="1"/>
          <p:nvPr/>
        </p:nvSpPr>
        <p:spPr>
          <a:xfrm>
            <a:off x="3300247" y="5549949"/>
            <a:ext cx="36260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WELCOMING </a:t>
            </a:r>
          </a:p>
          <a:p>
            <a:r>
              <a:rPr lang="en-GB" b="1">
                <a:latin typeface="Gotham Black" panose="02000604040000020004" pitchFamily="2" charset="0"/>
              </a:rPr>
              <a:t>AND SUPPORTIVE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we forget no-one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DE6C1F-12F6-0B69-6D47-4D4147313BAB}"/>
              </a:ext>
            </a:extLst>
          </p:cNvPr>
          <p:cNvSpPr txBox="1"/>
          <p:nvPr/>
        </p:nvSpPr>
        <p:spPr>
          <a:xfrm>
            <a:off x="8707820" y="4981904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Gotham Black" panose="02000604040000020004" pitchFamily="2" charset="0"/>
              </a:rPr>
              <a:t>COMMITTED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respect for the resources </a:t>
            </a:r>
          </a:p>
          <a:p>
            <a:r>
              <a:rPr lang="en-GB" sz="1600" b="1">
                <a:solidFill>
                  <a:srgbClr val="BF252E"/>
                </a:solidFill>
                <a:latin typeface="Gotham Black" panose="02000604040000020004" pitchFamily="2" charset="0"/>
              </a:rPr>
              <a:t>of the planet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8E785F-AE50-400E-9A8D-A4126B8713AF}"/>
              </a:ext>
            </a:extLst>
          </p:cNvPr>
          <p:cNvSpPr txBox="1"/>
          <p:nvPr/>
        </p:nvSpPr>
        <p:spPr>
          <a:xfrm>
            <a:off x="7930054" y="493986"/>
            <a:ext cx="36260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Gotham Black" panose="02000604040000020004" pitchFamily="2" charset="0"/>
              </a:rPr>
              <a:t>VISIONARY</a:t>
            </a:r>
          </a:p>
          <a:p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a spirit of innovation, </a:t>
            </a:r>
            <a:b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</a:br>
            <a:r>
              <a:rPr lang="en-GB" sz="1600" b="1" dirty="0">
                <a:solidFill>
                  <a:srgbClr val="BF252E"/>
                </a:solidFill>
                <a:latin typeface="Gotham Black" panose="02000604040000020004" pitchFamily="2" charset="0"/>
              </a:rPr>
              <a:t>the future is already here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2C9C1E2-73FB-47D3-A9A9-DAEFB077950A}"/>
              </a:ext>
            </a:extLst>
          </p:cNvPr>
          <p:cNvSpPr/>
          <p:nvPr/>
        </p:nvSpPr>
        <p:spPr>
          <a:xfrm>
            <a:off x="6217252" y="3611337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A4AAA9-0A71-4AF1-BEEE-12235D5E31E6}"/>
              </a:ext>
            </a:extLst>
          </p:cNvPr>
          <p:cNvSpPr txBox="1"/>
          <p:nvPr/>
        </p:nvSpPr>
        <p:spPr>
          <a:xfrm>
            <a:off x="6317866" y="3530543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TOULOUSE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3CAC0FE-BD00-4509-9EAC-E967A1D7DD04}"/>
              </a:ext>
            </a:extLst>
          </p:cNvPr>
          <p:cNvSpPr/>
          <p:nvPr/>
        </p:nvSpPr>
        <p:spPr>
          <a:xfrm>
            <a:off x="9058790" y="3583549"/>
            <a:ext cx="100614" cy="1154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9893E9-BECE-4DA6-98ED-184F703AEC5C}"/>
              </a:ext>
            </a:extLst>
          </p:cNvPr>
          <p:cNvSpPr txBox="1"/>
          <p:nvPr/>
        </p:nvSpPr>
        <p:spPr>
          <a:xfrm>
            <a:off x="8384299" y="3334338"/>
            <a:ext cx="1100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otham Black" panose="02000604040000020004"/>
              </a:rPr>
              <a:t>MONTPELLIER</a:t>
            </a:r>
          </a:p>
        </p:txBody>
      </p:sp>
    </p:spTree>
    <p:extLst>
      <p:ext uri="{BB962C8B-B14F-4D97-AF65-F5344CB8AC3E}">
        <p14:creationId xmlns:p14="http://schemas.microsoft.com/office/powerpoint/2010/main" val="341114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5AA361-593D-1961-A111-11960763281C}"/>
              </a:ext>
            </a:extLst>
          </p:cNvPr>
          <p:cNvSpPr txBox="1"/>
          <p:nvPr/>
        </p:nvSpPr>
        <p:spPr>
          <a:xfrm>
            <a:off x="310054" y="341586"/>
            <a:ext cx="788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Black" panose="02000604040000020004" pitchFamily="2" charset="0"/>
              </a:rPr>
              <a:t>Sectors of excellence</a:t>
            </a:r>
          </a:p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IN OCCITANIE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2E1DD1E-088C-CFE3-A69B-9B05D43E1554}"/>
              </a:ext>
            </a:extLst>
          </p:cNvPr>
          <p:cNvGrpSpPr/>
          <p:nvPr/>
        </p:nvGrpSpPr>
        <p:grpSpPr>
          <a:xfrm>
            <a:off x="45443" y="1506883"/>
            <a:ext cx="4281420" cy="3417622"/>
            <a:chOff x="45443" y="1891967"/>
            <a:chExt cx="4281420" cy="3417622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F0C3448-E58F-043F-33B5-9995CD0FF851}"/>
                </a:ext>
              </a:extLst>
            </p:cNvPr>
            <p:cNvSpPr txBox="1"/>
            <p:nvPr/>
          </p:nvSpPr>
          <p:spPr>
            <a:xfrm>
              <a:off x="1010847" y="2123466"/>
              <a:ext cx="309004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Gotham Black" panose="02000604040000020004" pitchFamily="2" charset="0"/>
                </a:rPr>
                <a:t>AERONAUTICS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World leader in civil aeronautics, green aircraft will soon be taking off from here 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8BF1927-3136-FEEB-46EA-6EAF407E63F6}"/>
                </a:ext>
              </a:extLst>
            </p:cNvPr>
            <p:cNvSpPr txBox="1"/>
            <p:nvPr/>
          </p:nvSpPr>
          <p:spPr>
            <a:xfrm>
              <a:off x="1010846" y="3362584"/>
              <a:ext cx="30900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SPACE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The hub of European space activities.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Occitanie has always been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one step ahead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694A553-1B5A-2B37-1029-641EC30D3AB3}"/>
                </a:ext>
              </a:extLst>
            </p:cNvPr>
            <p:cNvSpPr txBox="1"/>
            <p:nvPr/>
          </p:nvSpPr>
          <p:spPr>
            <a:xfrm>
              <a:off x="1010846" y="4601703"/>
              <a:ext cx="3316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Gotham Black" panose="02000604040000020004" pitchFamily="2" charset="0"/>
                </a:rPr>
                <a:t>RENEWABLE ENERGIES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On the way to becoming the 1</a:t>
              </a:r>
              <a:r>
                <a:rPr lang="en-GB" sz="1200" b="1" baseline="30000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st</a:t>
              </a:r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 positive </a:t>
              </a:r>
            </a:p>
            <a:p>
              <a:r>
                <a:rPr lang="en-GB" sz="1200" b="1" dirty="0">
                  <a:solidFill>
                    <a:srgbClr val="BF252E"/>
                  </a:solidFill>
                  <a:latin typeface="Gotham Black" panose="02000604040000020004" pitchFamily="2" charset="0"/>
                </a:rPr>
                <a:t>energy region in Europe 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8619860E-B9BD-A82C-2669-DBD9A8EEC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24" y="1891967"/>
              <a:ext cx="884723" cy="89255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7D89E6-479C-DC92-F8A7-F02CE073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3" y="3138931"/>
              <a:ext cx="884722" cy="89255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6BA6979-A811-7571-8871-0B8F1187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124" y="4488131"/>
              <a:ext cx="783384" cy="79031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5E36272-D861-9204-642F-3B3205A89F7A}"/>
              </a:ext>
            </a:extLst>
          </p:cNvPr>
          <p:cNvSpPr txBox="1"/>
          <p:nvPr/>
        </p:nvSpPr>
        <p:spPr>
          <a:xfrm>
            <a:off x="510277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Gotham Black" panose="02000604040000020004" pitchFamily="2" charset="0"/>
              </a:rPr>
              <a:t>DIGITAL</a:t>
            </a:r>
          </a:p>
          <a:p>
            <a:r>
              <a:rPr lang="en-GB" sz="1200" b="1">
                <a:solidFill>
                  <a:srgbClr val="BF252E"/>
                </a:solidFill>
                <a:latin typeface="Gotham Black" panose="02000604040000020004" pitchFamily="2" charset="0"/>
              </a:rPr>
              <a:t>Serving progress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1E908F-15B5-9F24-36DD-FA65F888933D}"/>
              </a:ext>
            </a:extLst>
          </p:cNvPr>
          <p:cNvSpPr txBox="1"/>
          <p:nvPr/>
        </p:nvSpPr>
        <p:spPr>
          <a:xfrm>
            <a:off x="5107526" y="2954372"/>
            <a:ext cx="2832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INDUSTRIES </a:t>
            </a:r>
          </a:p>
          <a:p>
            <a:r>
              <a:rPr lang="en-GB" sz="1600" b="1" dirty="0">
                <a:latin typeface="Gotham Black" panose="02000604040000020004" pitchFamily="2" charset="0"/>
              </a:rPr>
              <a:t>CULTURAL AND CREATIVE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New imaginary worlds come to life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572477-4B5A-6C7D-9BF8-F3D421F02CE4}"/>
              </a:ext>
            </a:extLst>
          </p:cNvPr>
          <p:cNvSpPr txBox="1"/>
          <p:nvPr/>
        </p:nvSpPr>
        <p:spPr>
          <a:xfrm>
            <a:off x="5102771" y="4243103"/>
            <a:ext cx="2222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Gotham Black" panose="02000604040000020004" pitchFamily="2" charset="0"/>
              </a:rPr>
              <a:t>INTELLIGENT AND SUSTAINABLE </a:t>
            </a:r>
          </a:p>
          <a:p>
            <a:r>
              <a:rPr lang="en-GB" sz="1600" b="1">
                <a:latin typeface="Gotham Black" panose="02000604040000020004" pitchFamily="2" charset="0"/>
              </a:rPr>
              <a:t>MOBILITIES </a:t>
            </a:r>
          </a:p>
          <a:p>
            <a:r>
              <a:rPr lang="en-GB" sz="1200" b="1">
                <a:solidFill>
                  <a:srgbClr val="BF252E"/>
                </a:solidFill>
                <a:latin typeface="Gotham Black" panose="02000604040000020004" pitchFamily="2" charset="0"/>
              </a:rPr>
              <a:t>Innovating and decarbonising transport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CBD870C-880D-7795-5B21-FBD99B6B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3889" y="1634919"/>
            <a:ext cx="768882" cy="77568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7CBF72E-B9E7-A3E0-1E80-AEB62008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00" y="2876958"/>
            <a:ext cx="762691" cy="7694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ABD1597-C29F-0CB9-9E69-F2D9D374E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841" y="4216816"/>
            <a:ext cx="717550" cy="7239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F29B447-04AE-5EF7-6268-F2F2DC9E33E5}"/>
              </a:ext>
            </a:extLst>
          </p:cNvPr>
          <p:cNvSpPr txBox="1"/>
          <p:nvPr/>
        </p:nvSpPr>
        <p:spPr>
          <a:xfrm>
            <a:off x="8486252" y="1738382"/>
            <a:ext cx="309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AGRICULTURE &amp; AGRI-FOOD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With a focus on quality and innovation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D4734-DCDD-1BA0-EF03-53B8B7223108}"/>
              </a:ext>
            </a:extLst>
          </p:cNvPr>
          <p:cNvSpPr txBox="1"/>
          <p:nvPr/>
        </p:nvSpPr>
        <p:spPr>
          <a:xfrm>
            <a:off x="8486252" y="2934514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TOURISM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Committed to sustainable tourism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CF9D25-0CB6-E3B0-601B-A4BC41E945AB}"/>
              </a:ext>
            </a:extLst>
          </p:cNvPr>
          <p:cNvSpPr txBox="1"/>
          <p:nvPr/>
        </p:nvSpPr>
        <p:spPr>
          <a:xfrm>
            <a:off x="8486252" y="3876121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Gotham Black" panose="02000604040000020004" pitchFamily="2" charset="0"/>
              </a:rPr>
              <a:t>SEA</a:t>
            </a:r>
          </a:p>
          <a:p>
            <a:r>
              <a:rPr lang="en-GB" sz="1200" b="1">
                <a:solidFill>
                  <a:srgbClr val="BF252E"/>
                </a:solidFill>
                <a:latin typeface="Gotham Black" panose="02000604040000020004" pitchFamily="2" charset="0"/>
              </a:rPr>
              <a:t>The blue economy has the wind in its sails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CAB330D-D799-C7AE-4044-665D818C0551}"/>
              </a:ext>
            </a:extLst>
          </p:cNvPr>
          <p:cNvSpPr txBox="1"/>
          <p:nvPr/>
        </p:nvSpPr>
        <p:spPr>
          <a:xfrm>
            <a:off x="8486252" y="4799019"/>
            <a:ext cx="3417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Gotham Black" panose="02000604040000020004" pitchFamily="2" charset="0"/>
              </a:rPr>
              <a:t>HEALTHCARE</a:t>
            </a:r>
          </a:p>
          <a:p>
            <a:r>
              <a:rPr lang="en-GB" sz="1200" b="1" dirty="0">
                <a:solidFill>
                  <a:srgbClr val="BF252E"/>
                </a:solidFill>
                <a:latin typeface="Gotham Black" panose="02000604040000020004" pitchFamily="2" charset="0"/>
              </a:rPr>
              <a:t>Reconnecting with sovereignty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630B3DC-A04D-74EC-D00C-4E66762107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1121" y="1663615"/>
            <a:ext cx="783384" cy="79031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9F235C9-D3E0-0076-94DC-3FE22EC799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1121" y="2839288"/>
            <a:ext cx="783384" cy="79031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C778CBA-C634-411D-F301-23438641E1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1121" y="3775781"/>
            <a:ext cx="783384" cy="79031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39DB7D-A448-0B9C-E9BD-CE817D6481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3995" y="4542370"/>
            <a:ext cx="1017635" cy="10266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90F6510-8BCA-33C2-D28B-34B42CA442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290" y="5437418"/>
            <a:ext cx="10922473" cy="42695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9290643-01C9-EC90-08CE-177D5F92F7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679" y="5789101"/>
            <a:ext cx="1041764" cy="1041764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F81DA69-2278-521C-0499-4F98EE06208A}"/>
              </a:ext>
            </a:extLst>
          </p:cNvPr>
          <p:cNvSpPr txBox="1"/>
          <p:nvPr/>
        </p:nvSpPr>
        <p:spPr>
          <a:xfrm>
            <a:off x="4787336" y="6113065"/>
            <a:ext cx="630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latin typeface="Gotham Black" panose="02000604040000020004" pitchFamily="2" charset="0"/>
              </a:rPr>
              <a:t>HIGHER EDUCATION AND RESEARCH</a:t>
            </a:r>
          </a:p>
          <a:p>
            <a:r>
              <a:rPr lang="en-GB" sz="1200" b="1">
                <a:solidFill>
                  <a:srgbClr val="BF252E"/>
                </a:solidFill>
                <a:latin typeface="Gotham Black" panose="02000604040000020004" pitchFamily="2" charset="0"/>
              </a:rPr>
              <a:t>Training new talent and preparing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69171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BED39-DC22-9D26-550C-04EA781D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5BFB0AA8-6C13-5C05-FE21-38B91F4D591A}"/>
              </a:ext>
            </a:extLst>
          </p:cNvPr>
          <p:cNvSpPr/>
          <p:nvPr/>
        </p:nvSpPr>
        <p:spPr>
          <a:xfrm>
            <a:off x="5785214" y="3296466"/>
            <a:ext cx="45719" cy="52252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8111991-606F-1919-D80F-337C7857D392}"/>
              </a:ext>
            </a:extLst>
          </p:cNvPr>
          <p:cNvSpPr/>
          <p:nvPr/>
        </p:nvSpPr>
        <p:spPr>
          <a:xfrm flipV="1">
            <a:off x="5889989" y="33487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BDA6F19-69AF-C8AB-32AB-9C6E20E2E6C9}"/>
              </a:ext>
            </a:extLst>
          </p:cNvPr>
          <p:cNvSpPr/>
          <p:nvPr/>
        </p:nvSpPr>
        <p:spPr>
          <a:xfrm flipV="1">
            <a:off x="6073140" y="325101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A33CDD-9CDA-329B-3A16-D4A94391E22F}"/>
              </a:ext>
            </a:extLst>
          </p:cNvPr>
          <p:cNvSpPr/>
          <p:nvPr/>
        </p:nvSpPr>
        <p:spPr>
          <a:xfrm flipV="1">
            <a:off x="5625465" y="387966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EB5F47B-DFA2-C066-5CE2-3B992F8EEE54}"/>
              </a:ext>
            </a:extLst>
          </p:cNvPr>
          <p:cNvSpPr/>
          <p:nvPr/>
        </p:nvSpPr>
        <p:spPr>
          <a:xfrm flipV="1">
            <a:off x="3910965" y="364630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41F8F5C-6624-2C05-C419-AE03D01BCA44}"/>
              </a:ext>
            </a:extLst>
          </p:cNvPr>
          <p:cNvSpPr/>
          <p:nvPr/>
        </p:nvSpPr>
        <p:spPr>
          <a:xfrm flipV="1">
            <a:off x="8908732" y="3898446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A14AEA6-B9A9-C1F4-5128-4E515AA1FD1E}"/>
              </a:ext>
            </a:extLst>
          </p:cNvPr>
          <p:cNvSpPr/>
          <p:nvPr/>
        </p:nvSpPr>
        <p:spPr>
          <a:xfrm flipV="1">
            <a:off x="9408795" y="3788908"/>
            <a:ext cx="45719" cy="54156"/>
          </a:xfrm>
          <a:prstGeom prst="ellipse">
            <a:avLst/>
          </a:prstGeom>
          <a:solidFill>
            <a:srgbClr val="BF25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B49728-0319-7AD7-7C2F-466F612BEFD1}"/>
              </a:ext>
            </a:extLst>
          </p:cNvPr>
          <p:cNvSpPr txBox="1"/>
          <p:nvPr/>
        </p:nvSpPr>
        <p:spPr>
          <a:xfrm>
            <a:off x="291665" y="339835"/>
            <a:ext cx="11549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Open to the world with </a:t>
            </a:r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7 representative offices </a:t>
            </a:r>
            <a:r>
              <a:rPr lang="en-GB" sz="3200" b="1" dirty="0">
                <a:latin typeface="Gotham Ultra" panose="02000604040000020004" pitchFamily="2" charset="0"/>
              </a:rPr>
              <a:t>worldwide: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Maisons</a:t>
            </a:r>
            <a:r>
              <a:rPr lang="en-GB" sz="3200" b="1" i="1" dirty="0">
                <a:solidFill>
                  <a:srgbClr val="BF252E"/>
                </a:solidFill>
                <a:latin typeface="Gotham Ultra" panose="02000604040000020004" pitchFamily="2" charset="0"/>
              </a:rPr>
              <a:t> de </a:t>
            </a:r>
            <a:r>
              <a:rPr lang="en-GB" sz="3200" b="1" i="1" dirty="0" err="1">
                <a:solidFill>
                  <a:srgbClr val="BF252E"/>
                </a:solidFill>
                <a:latin typeface="Gotham Ultra" panose="02000604040000020004" pitchFamily="2" charset="0"/>
              </a:rPr>
              <a:t>l'Occitanie</a:t>
            </a:r>
            <a:endParaRPr lang="en-GB" sz="3200" b="1" i="1" dirty="0">
              <a:latin typeface="Gotham Ultra" panose="02000604040000020004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3165DA-71F5-D7C1-8BA0-BD4D45DD90E7}"/>
              </a:ext>
            </a:extLst>
          </p:cNvPr>
          <p:cNvSpPr txBox="1"/>
          <p:nvPr/>
        </p:nvSpPr>
        <p:spPr>
          <a:xfrm>
            <a:off x="4390687" y="2297013"/>
            <a:ext cx="30900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LONDON </a:t>
            </a:r>
          </a:p>
          <a:p>
            <a:pPr algn="ctr"/>
            <a:r>
              <a:rPr lang="en-GB" sz="1100" b="1">
                <a:latin typeface="Gotham Black" panose="02000604040000020004" pitchFamily="2" charset="0"/>
              </a:rPr>
              <a:t>BRUSSELS</a:t>
            </a:r>
          </a:p>
          <a:p>
            <a:pPr algn="ctr"/>
            <a:r>
              <a:rPr lang="en-GB" sz="1100" b="1">
                <a:latin typeface="Gotham Black" panose="02000604040000020004" pitchFamily="2" charset="0"/>
              </a:rPr>
              <a:t>HAMBURG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5F794D6-E6AC-85E2-13FA-C3604FBEE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82" y="2995947"/>
            <a:ext cx="273050" cy="25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E5D1D9-F617-9DB6-66C7-88977EB6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6" y="3688079"/>
            <a:ext cx="273050" cy="254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6E0065D-533A-851E-D32E-516D36A19162}"/>
              </a:ext>
            </a:extLst>
          </p:cNvPr>
          <p:cNvSpPr txBox="1"/>
          <p:nvPr/>
        </p:nvSpPr>
        <p:spPr>
          <a:xfrm>
            <a:off x="2080510" y="3991640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NEW-YORK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5E13B22-C7C4-B18B-5D3F-1031F935C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96" y="3843729"/>
            <a:ext cx="273050" cy="254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CA1116B-3607-0162-E312-2BDF44E5B6BB}"/>
              </a:ext>
            </a:extLst>
          </p:cNvPr>
          <p:cNvSpPr txBox="1"/>
          <p:nvPr/>
        </p:nvSpPr>
        <p:spPr>
          <a:xfrm>
            <a:off x="3867400" y="412375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CASABLANCA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B4E7EBA-A3E3-600A-74A7-22EFF5E8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91" y="3573462"/>
            <a:ext cx="273050" cy="254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DF0D768-1F61-4C5B-D53D-7FC9EA4B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14" y="3813037"/>
            <a:ext cx="273050" cy="254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B6897BA-1769-F18F-560B-44C8B9A358A2}"/>
              </a:ext>
            </a:extLst>
          </p:cNvPr>
          <p:cNvSpPr txBox="1"/>
          <p:nvPr/>
        </p:nvSpPr>
        <p:spPr>
          <a:xfrm>
            <a:off x="7269095" y="3322592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SHANGHAI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09CF01D-D655-BC2E-23EB-73205E305D06}"/>
              </a:ext>
            </a:extLst>
          </p:cNvPr>
          <p:cNvSpPr txBox="1"/>
          <p:nvPr/>
        </p:nvSpPr>
        <p:spPr>
          <a:xfrm>
            <a:off x="8046018" y="4122445"/>
            <a:ext cx="3090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latin typeface="Gotham Black" panose="02000604040000020004" pitchFamily="2" charset="0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382675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21A1E-9998-6520-6EDD-3AE350ED113E}"/>
              </a:ext>
            </a:extLst>
          </p:cNvPr>
          <p:cNvSpPr txBox="1"/>
          <p:nvPr/>
        </p:nvSpPr>
        <p:spPr>
          <a:xfrm>
            <a:off x="310054" y="341586"/>
            <a:ext cx="922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F252E"/>
                </a:solidFill>
                <a:latin typeface="Gotham Ultra" panose="02000604040000020004" pitchFamily="2" charset="0"/>
              </a:rPr>
              <a:t>OCCITANIE</a:t>
            </a:r>
          </a:p>
          <a:p>
            <a:r>
              <a:rPr lang="en-GB" sz="2400" b="1" dirty="0">
                <a:latin typeface="Gotham Ultra" panose="02000604040000020004" pitchFamily="2" charset="0"/>
              </a:rPr>
              <a:t>Combining quality infrastructures and lifestyle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4A69C-4DAA-092A-01FC-E8328280A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" y="341586"/>
            <a:ext cx="11622504" cy="65376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4A8C2B8-93C9-39A5-02B6-3F08D9D2484A}"/>
              </a:ext>
            </a:extLst>
          </p:cNvPr>
          <p:cNvSpPr txBox="1"/>
          <p:nvPr/>
        </p:nvSpPr>
        <p:spPr>
          <a:xfrm>
            <a:off x="1102936" y="2443950"/>
            <a:ext cx="300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AUTHENTIC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C75817-8114-0EF6-F0F5-1BCBE368A060}"/>
              </a:ext>
            </a:extLst>
          </p:cNvPr>
          <p:cNvSpPr txBox="1"/>
          <p:nvPr/>
        </p:nvSpPr>
        <p:spPr>
          <a:xfrm>
            <a:off x="3705656" y="5857131"/>
            <a:ext cx="306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WELCOMING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18CB59-B9B4-7BB4-F690-11148E6A1068}"/>
              </a:ext>
            </a:extLst>
          </p:cNvPr>
          <p:cNvSpPr txBox="1"/>
          <p:nvPr/>
        </p:nvSpPr>
        <p:spPr>
          <a:xfrm>
            <a:off x="7380849" y="5657076"/>
            <a:ext cx="514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otham Ultra" panose="02000604040000020004" pitchFamily="2" charset="0"/>
              </a:rPr>
              <a:t>TAKING CARE OF EACH OTHER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31BA0-0897-8F41-3564-BBCC7D4F9586}"/>
              </a:ext>
            </a:extLst>
          </p:cNvPr>
          <p:cNvSpPr txBox="1"/>
          <p:nvPr/>
        </p:nvSpPr>
        <p:spPr>
          <a:xfrm>
            <a:off x="9661585" y="2697538"/>
            <a:ext cx="260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otham Ultra" panose="02000604040000020004" pitchFamily="2" charset="0"/>
              </a:rPr>
              <a:t>A COLLECTIVE SPIRIT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07F500-BB71-25D1-5584-11D4743B09BE}"/>
              </a:ext>
            </a:extLst>
          </p:cNvPr>
          <p:cNvSpPr txBox="1"/>
          <p:nvPr/>
        </p:nvSpPr>
        <p:spPr>
          <a:xfrm>
            <a:off x="6331539" y="1762100"/>
            <a:ext cx="298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Gotham Ultra" panose="02000604040000020004" pitchFamily="2" charset="0"/>
              </a:rPr>
              <a:t>EXCITING</a:t>
            </a:r>
          </a:p>
        </p:txBody>
      </p:sp>
    </p:spTree>
    <p:extLst>
      <p:ext uri="{BB962C8B-B14F-4D97-AF65-F5344CB8AC3E}">
        <p14:creationId xmlns:p14="http://schemas.microsoft.com/office/powerpoint/2010/main" val="1372519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238</Words>
  <Application>Microsoft Office PowerPoint</Application>
  <PresentationFormat>Grand écran</PresentationFormat>
  <Paragraphs>86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Gotham Black</vt:lpstr>
      <vt:lpstr>Gotham Light</vt:lpstr>
      <vt:lpstr>Gotham Ultra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cbourdier@hotelrepublique.com</dc:creator>
  <cp:lastModifiedBy>ARISO SAUTREAU Catherine</cp:lastModifiedBy>
  <cp:revision>11</cp:revision>
  <dcterms:created xsi:type="dcterms:W3CDTF">2024-09-10T13:27:01Z</dcterms:created>
  <dcterms:modified xsi:type="dcterms:W3CDTF">2024-10-10T10:12:39Z</dcterms:modified>
</cp:coreProperties>
</file>